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64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0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956B8-2A22-C64B-ABA8-A1F7AEF0C9A4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DDC29-D747-6046-9E03-A0D3DAA5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345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2E4FD-5494-264A-ADAB-F8CF28BB8D6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5B55B-DD80-BA4A-8863-3273F6D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885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D35D-B98C-C44B-83D2-2212B72C4131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970B-273F-6D41-9302-F33796500B65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A73B-855D-1147-B6D0-946FEAFC86D6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A90E-3472-6D4D-9C75-E0658ACDE812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1F9D-67D2-764E-8016-CC6372F2FBE2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0A8-2A7D-6A41-80E7-0F9D5891762D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0DEF-7322-D340-9242-9C01D248B709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9709-DEE5-C546-9E4E-13F7C00BAE8E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8616-491F-4649-AF9F-E5E22945AD64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7CB-F1D7-C047-99CB-647433708E25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CEC-FB13-F84E-A157-E4CAED45B06B}" type="datetime4">
              <a:rPr lang="hr-HR" smtClean="0"/>
              <a:t>12. listopada 2015.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D0F43E5-5404-F74F-B8AE-39FA74A8B8F5}" type="datetime4">
              <a:rPr lang="hr-HR" smtClean="0"/>
              <a:t>12. listopada 2015.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482600"/>
            <a:ext cx="7747000" cy="4279900"/>
          </a:xfrm>
        </p:spPr>
        <p:txBody>
          <a:bodyPr>
            <a:normAutofit fontScale="90000"/>
          </a:bodyPr>
          <a:lstStyle/>
          <a:p>
            <a:pPr algn="ctr"/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b="1" dirty="0"/>
              <a:t/>
            </a:r>
            <a:br>
              <a:rPr lang="ta-IN" b="1" dirty="0"/>
            </a:br>
            <a:r>
              <a:rPr lang="ta-IN" b="1" dirty="0" smtClean="0"/>
              <a:t/>
            </a:r>
            <a:br>
              <a:rPr lang="ta-IN" b="1" dirty="0" smtClean="0"/>
            </a:br>
            <a:r>
              <a:rPr lang="ta-IN" sz="3800" b="1" dirty="0" smtClean="0"/>
              <a:t>SVJETSKI DAN KREDITNIH UNIJA </a:t>
            </a:r>
            <a:br>
              <a:rPr lang="ta-IN" sz="3800" b="1" dirty="0" smtClean="0"/>
            </a:br>
            <a:r>
              <a:rPr lang="ta-IN" sz="3800" b="1" dirty="0" smtClean="0"/>
              <a:t>2015.</a:t>
            </a:r>
            <a:br>
              <a:rPr lang="ta-IN" sz="3800" b="1" dirty="0" smtClean="0"/>
            </a:br>
            <a:r>
              <a:rPr lang="ta-IN" sz="3800" b="1" dirty="0" smtClean="0"/>
              <a:t/>
            </a:r>
            <a:br>
              <a:rPr lang="ta-IN" sz="3800" b="1" dirty="0" smtClean="0"/>
            </a:br>
            <a:r>
              <a:rPr lang="ta-IN" sz="2700" i="1" cap="none" dirty="0" smtClean="0"/>
              <a:t>“People helping people”</a:t>
            </a:r>
            <a:r>
              <a:rPr lang="en-US" sz="2700" i="1" cap="none" dirty="0" smtClean="0"/>
              <a:t/>
            </a:r>
            <a:br>
              <a:rPr lang="en-US" sz="2700" i="1" cap="none" dirty="0" smtClean="0"/>
            </a:br>
            <a:endParaRPr lang="en-US" sz="2700" i="1" dirty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81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6684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>World Council of Credit Unions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08200"/>
            <a:ext cx="7772400" cy="3937000"/>
          </a:xfrm>
        </p:spPr>
        <p:txBody>
          <a:bodyPr>
            <a:normAutofit/>
          </a:bodyPr>
          <a:lstStyle/>
          <a:p>
            <a:pPr algn="just"/>
            <a:r>
              <a:rPr lang="ta-IN" sz="1800" dirty="0" smtClean="0"/>
              <a:t>1970-ih osnovano je svjetsko udruženje kreditnih unija koje prema podacima iz 2014. godine broji </a:t>
            </a:r>
            <a:r>
              <a:rPr lang="ta-IN" sz="1800" b="1" dirty="0" smtClean="0"/>
              <a:t>57.480</a:t>
            </a:r>
            <a:r>
              <a:rPr lang="ta-IN" sz="1800" dirty="0" smtClean="0"/>
              <a:t> </a:t>
            </a:r>
            <a:r>
              <a:rPr lang="ta-IN" sz="1800" b="1" dirty="0" smtClean="0"/>
              <a:t>kreditnih unija </a:t>
            </a:r>
            <a:r>
              <a:rPr lang="ta-IN" sz="1800" dirty="0" smtClean="0"/>
              <a:t>i sveukupno </a:t>
            </a:r>
            <a:r>
              <a:rPr lang="ta-IN" sz="1800" b="1" dirty="0" smtClean="0"/>
              <a:t>217.373.324 članova </a:t>
            </a:r>
            <a:r>
              <a:rPr lang="ta-IN" sz="1800" dirty="0" smtClean="0"/>
              <a:t>te je kroz svoje djelovanje prisutno u </a:t>
            </a:r>
            <a:r>
              <a:rPr lang="ta-IN" sz="1800" b="1" dirty="0" smtClean="0"/>
              <a:t>105 država </a:t>
            </a:r>
            <a:endParaRPr lang="ta-IN" sz="1800" dirty="0"/>
          </a:p>
          <a:p>
            <a:pPr marL="68580" indent="0" algn="just">
              <a:buNone/>
            </a:pPr>
            <a:endParaRPr lang="ta-IN" sz="2100" dirty="0" smtClean="0"/>
          </a:p>
          <a:p>
            <a:pPr marL="68580" indent="0" algn="ctr">
              <a:buNone/>
            </a:pPr>
            <a:r>
              <a:rPr lang="ta-IN" sz="2100" dirty="0" smtClean="0"/>
              <a:t>   </a:t>
            </a:r>
          </a:p>
          <a:p>
            <a:pPr marL="68580" indent="0" algn="just">
              <a:buNone/>
            </a:pPr>
            <a:endParaRPr lang="ta-IN" sz="2100" dirty="0"/>
          </a:p>
          <a:p>
            <a:pPr algn="just"/>
            <a:endParaRPr lang="ta-IN" sz="2100" dirty="0" smtClean="0"/>
          </a:p>
          <a:p>
            <a:pPr marL="68580" indent="0" algn="just">
              <a:buNone/>
            </a:pPr>
            <a:endParaRPr lang="ta-IN" sz="2100" dirty="0" smtClean="0"/>
          </a:p>
          <a:p>
            <a:pPr marL="68580" indent="0" algn="ctr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4" name="Picture 3" descr="world_ma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3340100"/>
            <a:ext cx="74676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6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98662"/>
          </a:xfrm>
        </p:spPr>
        <p:txBody>
          <a:bodyPr>
            <a:normAutofit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>World Council of Credit Unions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43100"/>
            <a:ext cx="7772400" cy="4102100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ta-IN" sz="1800" dirty="0"/>
          </a:p>
          <a:p>
            <a:pPr marL="68580" indent="0" algn="just">
              <a:buNone/>
            </a:pPr>
            <a:endParaRPr lang="ta-IN" sz="2100" dirty="0" smtClean="0"/>
          </a:p>
          <a:p>
            <a:pPr marL="68580" indent="0" algn="ctr">
              <a:buNone/>
            </a:pPr>
            <a:r>
              <a:rPr lang="ta-IN" sz="2100" dirty="0" smtClean="0"/>
              <a:t>   </a:t>
            </a:r>
          </a:p>
          <a:p>
            <a:pPr marL="68580" indent="0" algn="just">
              <a:buNone/>
            </a:pPr>
            <a:endParaRPr lang="ta-IN" sz="2100" dirty="0"/>
          </a:p>
          <a:p>
            <a:pPr algn="just"/>
            <a:endParaRPr lang="ta-IN" sz="2100" dirty="0" smtClean="0"/>
          </a:p>
          <a:p>
            <a:pPr marL="68580" indent="0" algn="just">
              <a:buNone/>
            </a:pPr>
            <a:endParaRPr lang="ta-IN" sz="2100" dirty="0" smtClean="0"/>
          </a:p>
          <a:p>
            <a:pPr algn="just"/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7" name="Picture 6" descr="Vision2020-what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2590800"/>
            <a:ext cx="6985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41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98662"/>
          </a:xfrm>
        </p:spPr>
        <p:txBody>
          <a:bodyPr>
            <a:normAutofit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>World Council of Credit Unions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76500"/>
            <a:ext cx="7772400" cy="3162300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ta-IN" sz="1800" dirty="0"/>
          </a:p>
          <a:p>
            <a:pPr marL="68580" indent="0" algn="just">
              <a:buNone/>
            </a:pPr>
            <a:endParaRPr lang="ta-IN" sz="2100" dirty="0" smtClean="0"/>
          </a:p>
          <a:p>
            <a:pPr marL="68580" indent="0" algn="ctr">
              <a:buNone/>
            </a:pPr>
            <a:r>
              <a:rPr lang="ta-IN" sz="2100" dirty="0" smtClean="0"/>
              <a:t>   </a:t>
            </a:r>
          </a:p>
          <a:p>
            <a:pPr marL="68580" indent="0" algn="just">
              <a:buNone/>
            </a:pPr>
            <a:endParaRPr lang="ta-IN" sz="2100" dirty="0"/>
          </a:p>
          <a:p>
            <a:pPr algn="just"/>
            <a:endParaRPr lang="ta-IN" sz="2100" dirty="0" smtClean="0"/>
          </a:p>
          <a:p>
            <a:pPr marL="68580" indent="0" algn="just">
              <a:buNone/>
            </a:pPr>
            <a:endParaRPr lang="ta-IN" sz="2100" dirty="0" smtClean="0"/>
          </a:p>
          <a:p>
            <a:pPr algn="just"/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4" name="Picture 3" descr="Vision2020-issu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2273300"/>
            <a:ext cx="69850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3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98662"/>
          </a:xfrm>
        </p:spPr>
        <p:txBody>
          <a:bodyPr>
            <a:normAutofit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>European Network of Credit Unions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08610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n-US" sz="4800" dirty="0" smtClean="0"/>
              <a:t>I</a:t>
            </a:r>
            <a:r>
              <a:rPr lang="ta-IN" sz="4800" dirty="0" smtClean="0"/>
              <a:t>ako su </a:t>
            </a:r>
            <a:r>
              <a:rPr lang="ta-IN" sz="4800" u="sng" dirty="0" smtClean="0"/>
              <a:t>kreditne unije u Europskoj uniji regulirane i povjerene superviziji svake pojedine države članice</a:t>
            </a:r>
            <a:r>
              <a:rPr lang="ta-IN" sz="4800" dirty="0" smtClean="0"/>
              <a:t>, s obzirom na posredan utjecaj EU zakonodavstva, 6 europskih udruga kreditnih unija i WOCCU stvorili su europsku mrežu kreditnih unija</a:t>
            </a:r>
          </a:p>
          <a:p>
            <a:pPr algn="just"/>
            <a:r>
              <a:rPr lang="en-US" sz="4800" dirty="0" smtClean="0"/>
              <a:t>N</a:t>
            </a:r>
            <a:r>
              <a:rPr lang="ta-IN" sz="4800" dirty="0" smtClean="0"/>
              <a:t>eke od </a:t>
            </a:r>
            <a:r>
              <a:rPr lang="ta-IN" sz="4800" dirty="0"/>
              <a:t>z</a:t>
            </a:r>
            <a:r>
              <a:rPr lang="ta-IN" sz="4800" dirty="0" smtClean="0"/>
              <a:t>adaća ENCU</a:t>
            </a:r>
            <a:r>
              <a:rPr lang="ta-IN" sz="4800" dirty="0"/>
              <a:t> </a:t>
            </a:r>
            <a:r>
              <a:rPr lang="ta-IN" sz="4800" dirty="0" smtClean="0"/>
              <a:t>je, između ostalog, osvijestiti EU policymaker–a o važnosti, strukturi i ulozi kreditnih unija u EU i svakoj pojedinoj državi članici te brojni drugi</a:t>
            </a:r>
          </a:p>
          <a:p>
            <a:pPr algn="just"/>
            <a:r>
              <a:rPr lang="en-US" sz="4800" dirty="0" smtClean="0"/>
              <a:t>U</a:t>
            </a:r>
            <a:r>
              <a:rPr lang="ta-IN" sz="4800" dirty="0" smtClean="0"/>
              <a:t> prosincu 2014. godine u </a:t>
            </a:r>
            <a:r>
              <a:rPr lang="ta-IN" sz="4800" b="1" dirty="0" smtClean="0"/>
              <a:t>Europskom Parlamentu </a:t>
            </a:r>
            <a:r>
              <a:rPr lang="ta-IN" sz="4800" dirty="0" smtClean="0"/>
              <a:t>stvorena je neformalna interesna skupina sa zadaćom upoznavanja svih sudionika o važnosti kreditnih unija za mikrofinanciranje</a:t>
            </a:r>
          </a:p>
          <a:p>
            <a:pPr marL="68580" indent="0" algn="ctr">
              <a:buNone/>
            </a:pPr>
            <a:r>
              <a:rPr lang="ta-IN" sz="4800" dirty="0" smtClean="0"/>
              <a:t>   </a:t>
            </a:r>
          </a:p>
          <a:p>
            <a:pPr marL="68580" indent="0" algn="just">
              <a:buNone/>
            </a:pPr>
            <a:endParaRPr lang="ta-IN" sz="2100" dirty="0"/>
          </a:p>
          <a:p>
            <a:pPr algn="just"/>
            <a:endParaRPr lang="ta-IN" sz="2100" dirty="0" smtClean="0"/>
          </a:p>
          <a:p>
            <a:pPr marL="68580" indent="0" algn="just">
              <a:buNone/>
            </a:pPr>
            <a:endParaRPr lang="ta-IN" sz="2100" dirty="0" smtClean="0"/>
          </a:p>
          <a:p>
            <a:pPr algn="just"/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7" name="Picture 6" descr="EUNetwork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5353050"/>
            <a:ext cx="41910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01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986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>HRVATSKA UDRUGA KREDITNIH UNIJA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416300"/>
          </a:xfrm>
        </p:spPr>
        <p:txBody>
          <a:bodyPr>
            <a:normAutofit lnSpcReduction="10000"/>
          </a:bodyPr>
          <a:lstStyle/>
          <a:p>
            <a:pPr algn="just"/>
            <a:r>
              <a:rPr lang="ta-IN" sz="2100" dirty="0" smtClean="0"/>
              <a:t>HRVATSKA UDRUGA KREDITNIH UNIJA osnovana je 2011. godine i danas broji 16 članica </a:t>
            </a:r>
          </a:p>
          <a:p>
            <a:pPr algn="just"/>
            <a:r>
              <a:rPr lang="en-US" sz="2100" dirty="0" smtClean="0"/>
              <a:t>N</a:t>
            </a:r>
            <a:r>
              <a:rPr lang="ta-IN" sz="2100" dirty="0" smtClean="0"/>
              <a:t>aša djelovanje usmjereno je na:</a:t>
            </a:r>
          </a:p>
          <a:p>
            <a:pPr lvl="1" algn="just"/>
            <a:r>
              <a:rPr lang="ta-IN" sz="1700" dirty="0" smtClean="0"/>
              <a:t>promicanje i zastupanje interesa kreditnih unija, </a:t>
            </a:r>
          </a:p>
          <a:p>
            <a:pPr lvl="1" algn="just"/>
            <a:r>
              <a:rPr lang="ta-IN" sz="1700" dirty="0" smtClean="0"/>
              <a:t>davanje mišljenja i prijedloga državnim tijelima pri donošenju propisa iz područja djelovanja kreditnih unija</a:t>
            </a:r>
          </a:p>
          <a:p>
            <a:pPr lvl="1" algn="just"/>
            <a:r>
              <a:rPr lang="ta-IN" sz="1700" dirty="0" smtClean="0"/>
              <a:t>pružanje stručne i druge pomoći pri poslovanju kreditnih unija,</a:t>
            </a:r>
          </a:p>
          <a:p>
            <a:pPr lvl="1" algn="just"/>
            <a:r>
              <a:rPr lang="ta-IN" sz="1700" dirty="0"/>
              <a:t>p</a:t>
            </a:r>
            <a:r>
              <a:rPr lang="ta-IN" sz="1700" dirty="0" smtClean="0"/>
              <a:t>omoć pri osnivanju novih kreditnih unija</a:t>
            </a:r>
          </a:p>
          <a:p>
            <a:pPr lvl="1" algn="just"/>
            <a:r>
              <a:rPr lang="ta-IN" sz="1700" dirty="0" smtClean="0"/>
              <a:t>organiziranje stručnih savjetovanja,</a:t>
            </a:r>
          </a:p>
          <a:p>
            <a:pPr lvl="1" algn="just"/>
            <a:r>
              <a:rPr lang="ta-IN" sz="1700" dirty="0" smtClean="0"/>
              <a:t>razvijanje programa međunarodne suradnje </a:t>
            </a:r>
          </a:p>
          <a:p>
            <a:pPr algn="just"/>
            <a:endParaRPr lang="ta-IN" sz="2100" dirty="0" smtClean="0"/>
          </a:p>
          <a:p>
            <a:pPr marL="68580" indent="0" algn="just">
              <a:buNone/>
            </a:pPr>
            <a:endParaRPr lang="ta-IN" sz="2100" dirty="0" smtClean="0"/>
          </a:p>
          <a:p>
            <a:pPr algn="just"/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3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351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sz="3300" b="1" cap="none" dirty="0" smtClean="0"/>
              <a:t>HRVATSKA UDRUGA KREDITNIH UNIJA– korisnost</a:t>
            </a:r>
            <a:endParaRPr lang="en-US" sz="3300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44800"/>
            <a:ext cx="7772400" cy="3200400"/>
          </a:xfrm>
        </p:spPr>
        <p:txBody>
          <a:bodyPr>
            <a:normAutofit/>
          </a:bodyPr>
          <a:lstStyle/>
          <a:p>
            <a:pPr algn="just"/>
            <a:r>
              <a:rPr lang="ta-IN" sz="2200" dirty="0" smtClean="0"/>
              <a:t>“Ljudi pomažu ljudima”</a:t>
            </a:r>
          </a:p>
          <a:p>
            <a:pPr lvl="1" algn="just"/>
            <a:r>
              <a:rPr lang="ta-IN" sz="1800" dirty="0" smtClean="0"/>
              <a:t>Društvo odgovorno poslovanje:</a:t>
            </a:r>
          </a:p>
          <a:p>
            <a:pPr lvl="1" algn="just"/>
            <a:r>
              <a:rPr lang="en-US" sz="1800" dirty="0" smtClean="0"/>
              <a:t>S</a:t>
            </a:r>
            <a:r>
              <a:rPr lang="ta-IN" sz="1800" dirty="0" smtClean="0"/>
              <a:t>udjelujemo u programima financijskog opismenjavanja svojih članova</a:t>
            </a:r>
          </a:p>
          <a:p>
            <a:pPr lvl="1" algn="just"/>
            <a:r>
              <a:rPr lang="ta-IN" sz="1800" dirty="0"/>
              <a:t>H</a:t>
            </a:r>
            <a:r>
              <a:rPr lang="ta-IN" sz="1800" dirty="0" smtClean="0"/>
              <a:t>umanitarnim akcijama, edukativnim programima za mlade...</a:t>
            </a:r>
          </a:p>
          <a:p>
            <a:pPr marL="468630" lvl="1" indent="0" algn="ctr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  <a:p>
            <a:pPr algn="just"/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4" name="Picture 3" descr="Facebook-cover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1733"/>
            <a:ext cx="9144000" cy="195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15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20875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b="1" cap="none" dirty="0" smtClean="0"/>
              <a:t>Hvala na pozornosti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40000"/>
            <a:ext cx="7772400" cy="3505200"/>
          </a:xfrm>
        </p:spPr>
        <p:txBody>
          <a:bodyPr>
            <a:normAutofit/>
          </a:bodyPr>
          <a:lstStyle/>
          <a:p>
            <a:pPr algn="just"/>
            <a:endParaRPr lang="ta-IN" sz="2200" dirty="0" smtClean="0"/>
          </a:p>
          <a:p>
            <a:pPr marL="468630" lvl="1" indent="0" algn="just">
              <a:buNone/>
            </a:pPr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4" name="Picture 3" descr="man under umbrell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200" y="2857500"/>
            <a:ext cx="3543300" cy="287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1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35162"/>
          </a:xfrm>
        </p:spPr>
        <p:txBody>
          <a:bodyPr/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b="1" cap="none" dirty="0" smtClean="0"/>
              <a:t/>
            </a:r>
            <a:br>
              <a:rPr lang="ta-IN" b="1" cap="none" dirty="0" smtClean="0"/>
            </a:br>
            <a:r>
              <a:rPr lang="ta-IN" b="1" cap="none" dirty="0" smtClean="0"/>
              <a:t>Što su kreditne unije?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87599"/>
            <a:ext cx="7772400" cy="3327401"/>
          </a:xfrm>
        </p:spPr>
        <p:txBody>
          <a:bodyPr>
            <a:normAutofit/>
          </a:bodyPr>
          <a:lstStyle/>
          <a:p>
            <a:pPr algn="just"/>
            <a:r>
              <a:rPr lang="ta-IN" dirty="0" smtClean="0"/>
              <a:t>Kreditne unije su financijske institucije sa sjedištem u Republici Hrvatskoj koje su od HRVATSKE NARODNE BANKE dobile odobrenje za rad</a:t>
            </a:r>
          </a:p>
          <a:p>
            <a:r>
              <a:rPr lang="ta-IN" dirty="0" smtClean="0"/>
              <a:t>Osnovane su po jednom od načela:</a:t>
            </a:r>
          </a:p>
          <a:p>
            <a:pPr lvl="3"/>
            <a:r>
              <a:rPr lang="ta-IN" sz="1600" dirty="0" smtClean="0"/>
              <a:t>načelu zaposlenja ili </a:t>
            </a:r>
          </a:p>
          <a:p>
            <a:pPr lvl="3"/>
            <a:r>
              <a:rPr lang="ta-IN" sz="1600" dirty="0" smtClean="0"/>
              <a:t>načelu zanimanja / profesije ili </a:t>
            </a:r>
          </a:p>
          <a:p>
            <a:pPr lvl="3"/>
            <a:r>
              <a:rPr lang="ta-IN" sz="1600" dirty="0" smtClean="0"/>
              <a:t>teritorijalnom načelu.</a:t>
            </a:r>
          </a:p>
          <a:p>
            <a:pPr algn="just"/>
            <a:r>
              <a:rPr lang="ta-IN" dirty="0" smtClean="0"/>
              <a:t>Kreditne unije u RH počivaju na temeljiva DRUŠTVENE KORISNOSTI I NAČELU UZAJAMNOSTI</a:t>
            </a:r>
            <a:endParaRPr lang="en-US" dirty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6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35162"/>
          </a:xfrm>
        </p:spPr>
        <p:txBody>
          <a:bodyPr/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b="1" cap="none" dirty="0" smtClean="0"/>
              <a:t>Članstvo u kreditnoj uniji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87599"/>
            <a:ext cx="7772400" cy="3657601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Z</a:t>
            </a:r>
            <a:r>
              <a:rPr lang="ta-IN" dirty="0" smtClean="0"/>
              <a:t>akonom o kreditnim unijama je propisano tko može biti član kreditne unije i na koji način može pristupiti</a:t>
            </a:r>
          </a:p>
          <a:p>
            <a:pPr algn="just"/>
            <a:r>
              <a:rPr lang="ta-IN" dirty="0" smtClean="0"/>
              <a:t>Članovi kreditne unije mogu biti samo osobe koje imaju ZAJEDNIČKI INTERES i djeluju zajedno ciljem UNAPRJEĐENJA i ZAŠTITE MEĐUSOBNOG INTERESA na NAČELU FINANCIJSKE UZAJAMNOSTI</a:t>
            </a:r>
          </a:p>
          <a:p>
            <a:pPr algn="just"/>
            <a:r>
              <a:rPr lang="ta-IN" dirty="0" smtClean="0"/>
              <a:t>Članovi kreditne unije mogu biti samo:</a:t>
            </a:r>
          </a:p>
          <a:p>
            <a:pPr lvl="3"/>
            <a:r>
              <a:rPr lang="ta-IN" sz="1600" dirty="0" smtClean="0"/>
              <a:t>trgovci pojedinci i obrtnici sa sjedištem u RH i</a:t>
            </a:r>
          </a:p>
          <a:p>
            <a:pPr lvl="3"/>
            <a:r>
              <a:rPr lang="ta-IN" sz="1600" dirty="0" smtClean="0"/>
              <a:t>fizičke osobe s prebivalištem u RH.</a:t>
            </a:r>
            <a:endParaRPr lang="ta-IN" sz="2200" dirty="0" smtClean="0"/>
          </a:p>
          <a:p>
            <a:pPr marL="68580" indent="0" algn="ctr">
              <a:buNone/>
            </a:pPr>
            <a:r>
              <a:rPr lang="ta-IN" sz="2200" dirty="0" smtClean="0"/>
              <a:t>1 član = 1 glas</a:t>
            </a:r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1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351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sz="4000" b="1" cap="none" dirty="0" smtClean="0"/>
              <a:t>Poslovi kreditne unije</a:t>
            </a:r>
            <a:endParaRPr lang="en-US" sz="4000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03500"/>
            <a:ext cx="7772400" cy="31115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Z</a:t>
            </a:r>
            <a:r>
              <a:rPr lang="ta-IN" dirty="0" smtClean="0"/>
              <a:t>akonom o kreditnim unijama je propisano da kreditna unija može obavljati djelatnost koje obuhvaća samo sljedeće poslove i to samo ZA SVOJE ČLANOVE:</a:t>
            </a:r>
            <a:endParaRPr lang="ta-IN" sz="1000" dirty="0" smtClean="0"/>
          </a:p>
          <a:p>
            <a:pPr lvl="2"/>
            <a:r>
              <a:rPr lang="en-US" sz="1600" dirty="0" smtClean="0"/>
              <a:t>P</a:t>
            </a:r>
            <a:r>
              <a:rPr lang="ta-IN" sz="1600" dirty="0" smtClean="0"/>
              <a:t>rimati novčane depozite članova kreditne unije u domaćoj valuti,</a:t>
            </a:r>
          </a:p>
          <a:p>
            <a:pPr lvl="2"/>
            <a:r>
              <a:rPr lang="en-US" sz="1600" dirty="0" smtClean="0"/>
              <a:t>O</a:t>
            </a:r>
            <a:r>
              <a:rPr lang="ta-IN" sz="1600" dirty="0" smtClean="0"/>
              <a:t>dobravati kredite članovima kreditne unije u domaćoj valuti,</a:t>
            </a:r>
          </a:p>
          <a:p>
            <a:pPr lvl="2"/>
            <a:r>
              <a:rPr lang="en-US" sz="1600" dirty="0" smtClean="0"/>
              <a:t>O</a:t>
            </a:r>
            <a:r>
              <a:rPr lang="ta-IN" sz="1600" dirty="0" smtClean="0"/>
              <a:t>bavljati mjenjačke poslove za članove kreditne unije,</a:t>
            </a:r>
          </a:p>
          <a:p>
            <a:pPr lvl="2"/>
            <a:r>
              <a:rPr lang="en-US" sz="1600" dirty="0" smtClean="0"/>
              <a:t>D</a:t>
            </a:r>
            <a:r>
              <a:rPr lang="ta-IN" sz="1600" dirty="0" smtClean="0"/>
              <a:t>odjeljivati novčanu pomoć članovima kreditne unije,</a:t>
            </a:r>
          </a:p>
          <a:p>
            <a:pPr lvl="2"/>
            <a:r>
              <a:rPr lang="en-US" sz="1600" dirty="0" smtClean="0"/>
              <a:t>D</a:t>
            </a:r>
            <a:r>
              <a:rPr lang="ta-IN" sz="1600" dirty="0" smtClean="0"/>
              <a:t>avati jamstva za obveze članova kreditne unije u domaćoj valuti.</a:t>
            </a:r>
          </a:p>
          <a:p>
            <a:pPr lvl="2"/>
            <a:endParaRPr lang="ta-IN" sz="16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6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351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b="1" cap="none" dirty="0" smtClean="0"/>
              <a:t>Kako je sve počelo?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40000"/>
            <a:ext cx="7772400" cy="3505200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S</a:t>
            </a:r>
            <a:r>
              <a:rPr lang="ta-IN" sz="2200" dirty="0" smtClean="0"/>
              <a:t>matra se da je prva kreditna unija osnovana 1844. godine u Rochdale, Engleska</a:t>
            </a:r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6" name="Picture 5" descr="1844 rochdal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416300"/>
            <a:ext cx="582168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24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351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b="1" cap="none" dirty="0" smtClean="0"/>
              <a:t>Kreditne unije – u Europi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40000"/>
            <a:ext cx="7772400" cy="3505200"/>
          </a:xfrm>
        </p:spPr>
        <p:txBody>
          <a:bodyPr>
            <a:normAutofit lnSpcReduction="10000"/>
          </a:bodyPr>
          <a:lstStyle/>
          <a:p>
            <a:pPr algn="just"/>
            <a:r>
              <a:rPr lang="ta-IN" sz="2200" dirty="0" smtClean="0"/>
              <a:t>1846. godine u Njemačkoj – </a:t>
            </a:r>
            <a:r>
              <a:rPr lang="ta-IN" sz="2200" b="1" dirty="0" smtClean="0"/>
              <a:t>Herman Schulze-Delitzsche </a:t>
            </a:r>
            <a:r>
              <a:rPr lang="ta-IN" sz="2200" dirty="0" smtClean="0"/>
              <a:t>osnivač njemačkog kreditnog zadrugarstva </a:t>
            </a:r>
          </a:p>
          <a:p>
            <a:pPr algn="just"/>
            <a:r>
              <a:rPr lang="ta-IN" sz="2200" dirty="0" smtClean="0"/>
              <a:t>1848. godine </a:t>
            </a:r>
            <a:r>
              <a:rPr lang="ta-IN" sz="2200" b="1" dirty="0"/>
              <a:t>Friedrich Wilhlem </a:t>
            </a:r>
            <a:r>
              <a:rPr lang="ta-IN" sz="2200" b="1" dirty="0" smtClean="0"/>
              <a:t>Reiffeisen</a:t>
            </a:r>
            <a:r>
              <a:rPr lang="ta-IN" sz="2200" dirty="0"/>
              <a:t> </a:t>
            </a:r>
            <a:r>
              <a:rPr lang="ta-IN" sz="2200" dirty="0" smtClean="0"/>
              <a:t>osniva prvu kreditnu uniju u </a:t>
            </a:r>
            <a:r>
              <a:rPr lang="ta-IN" sz="2200" dirty="0"/>
              <a:t>Njemačkoj </a:t>
            </a:r>
            <a:endParaRPr lang="ta-IN" sz="2200" dirty="0" smtClean="0"/>
          </a:p>
          <a:p>
            <a:pPr algn="just"/>
            <a:r>
              <a:rPr lang="ta-IN" sz="2200" b="1" dirty="0" smtClean="0"/>
              <a:t>1862. godine osnovana u Pitomači, Hrvatska osnovana Prva obrtna štedno-kreditna zadruga</a:t>
            </a:r>
          </a:p>
          <a:p>
            <a:pPr algn="just"/>
            <a:r>
              <a:rPr lang="ta-IN" sz="2200" dirty="0" smtClean="0"/>
              <a:t>1866. godine u Italiji </a:t>
            </a:r>
            <a:r>
              <a:rPr lang="ta-IN" sz="2200" b="1" dirty="0" smtClean="0"/>
              <a:t>Luigi Luzatti</a:t>
            </a:r>
            <a:r>
              <a:rPr lang="ta-IN" sz="2200" dirty="0" smtClean="0"/>
              <a:t> osnovao prvu zadružnu banku</a:t>
            </a:r>
          </a:p>
          <a:p>
            <a:pPr algn="just"/>
            <a:r>
              <a:rPr lang="ta-IN" sz="2200" dirty="0" smtClean="0"/>
              <a:t>1900. godine u Kanadi </a:t>
            </a:r>
            <a:r>
              <a:rPr lang="ta-IN" sz="2200" b="1" dirty="0" smtClean="0"/>
              <a:t>Alphonse Desjardins</a:t>
            </a:r>
            <a:r>
              <a:rPr lang="ta-IN" sz="2200" dirty="0" smtClean="0"/>
              <a:t> osnovao La Caisse Populaire de Levis</a:t>
            </a:r>
          </a:p>
          <a:p>
            <a:pPr algn="just"/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351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b="1" cap="none" dirty="0" smtClean="0"/>
              <a:t>Kreditne unije – u svijetu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40000"/>
            <a:ext cx="7772400" cy="3505200"/>
          </a:xfrm>
        </p:spPr>
        <p:txBody>
          <a:bodyPr>
            <a:normAutofit/>
          </a:bodyPr>
          <a:lstStyle/>
          <a:p>
            <a:pPr algn="just"/>
            <a:r>
              <a:rPr lang="ta-IN" sz="2200" dirty="0" smtClean="0"/>
              <a:t>1900. godine u Kanadi </a:t>
            </a:r>
            <a:r>
              <a:rPr lang="ta-IN" sz="2200" b="1" dirty="0" smtClean="0"/>
              <a:t>Alphonse Desjardins</a:t>
            </a:r>
            <a:r>
              <a:rPr lang="ta-IN" sz="2200" dirty="0" smtClean="0"/>
              <a:t> osnovao La Caisse Populaire de Levis</a:t>
            </a:r>
          </a:p>
          <a:p>
            <a:pPr algn="just"/>
            <a:r>
              <a:rPr lang="ta-IN" sz="2200" dirty="0" smtClean="0"/>
              <a:t>1907. godine u Indiji Edward A. Filene osniva zadružne kreditne udruge </a:t>
            </a:r>
          </a:p>
          <a:p>
            <a:pPr algn="just"/>
            <a:r>
              <a:rPr lang="ta-IN" sz="2200" dirty="0" smtClean="0"/>
              <a:t>1909. godine donesen prvi zakon o kreditnim unijama u SAD–u </a:t>
            </a:r>
          </a:p>
          <a:p>
            <a:pPr marL="68580" indent="0" algn="ctr">
              <a:buNone/>
            </a:pPr>
            <a:endParaRPr lang="ta-IN" sz="2200" dirty="0" smtClean="0"/>
          </a:p>
          <a:p>
            <a:pPr marL="68580" indent="0" algn="ctr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4" name="Picture 3" descr="St Mary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100" y="4772123"/>
            <a:ext cx="1689100" cy="127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6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4652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b="1" cap="none" dirty="0" smtClean="0"/>
              <a:t>Kreditne unije - zanimljivosti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7100"/>
            <a:ext cx="7772400" cy="3848100"/>
          </a:xfrm>
        </p:spPr>
        <p:txBody>
          <a:bodyPr>
            <a:normAutofit/>
          </a:bodyPr>
          <a:lstStyle/>
          <a:p>
            <a:pPr algn="just"/>
            <a:r>
              <a:rPr lang="ta-IN" sz="2100" dirty="0" smtClean="0"/>
              <a:t>1934. godine osnovano je američko udruženje kreditnih unija</a:t>
            </a:r>
          </a:p>
          <a:p>
            <a:pPr algn="just"/>
            <a:r>
              <a:rPr lang="ta-IN" sz="2100" dirty="0" smtClean="0"/>
              <a:t>1948. godine određeno je da se Svjetski dan kreditnih unija obilježava svake godine treći četvrtak u mjesecu listopadu</a:t>
            </a:r>
          </a:p>
          <a:p>
            <a:pPr algn="just"/>
            <a:r>
              <a:rPr lang="ta-IN" sz="2100" dirty="0" smtClean="0"/>
              <a:t>1954. godine osnovana je prva škola za osoblje kreditne unije pri University of Wisconsin School of Business</a:t>
            </a:r>
          </a:p>
          <a:p>
            <a:pPr algn="just"/>
            <a:r>
              <a:rPr lang="ta-IN" sz="2100" dirty="0" smtClean="0"/>
              <a:t>1977. u SAD–u određene kreditne unije nude VISA kreditnu karticu i 1983. godine Mastercard karticu</a:t>
            </a:r>
          </a:p>
          <a:p>
            <a:pPr marL="68580" indent="0" algn="ctr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  <p:pic>
        <p:nvPicPr>
          <p:cNvPr id="4" name="Picture 3" descr="VIS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0" y="5270500"/>
            <a:ext cx="889000" cy="105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53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465262"/>
          </a:xfrm>
        </p:spPr>
        <p:txBody>
          <a:bodyPr>
            <a:normAutofit fontScale="90000"/>
          </a:bodyPr>
          <a:lstStyle/>
          <a:p>
            <a:pPr algn="ctr"/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cap="none" dirty="0" smtClean="0"/>
              <a:t/>
            </a:r>
            <a:br>
              <a:rPr lang="ta-IN" cap="none" dirty="0" smtClean="0"/>
            </a:br>
            <a:r>
              <a:rPr lang="ta-IN" b="1" cap="none" dirty="0" smtClean="0"/>
              <a:t>Kreditne unije - zanimljivosti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24100"/>
            <a:ext cx="7772400" cy="3594100"/>
          </a:xfrm>
        </p:spPr>
        <p:txBody>
          <a:bodyPr>
            <a:normAutofit lnSpcReduction="10000"/>
          </a:bodyPr>
          <a:lstStyle/>
          <a:p>
            <a:pPr algn="just"/>
            <a:r>
              <a:rPr lang="ta-IN" sz="2200" dirty="0" smtClean="0"/>
              <a:t>1984. godine u spomen obilježavanja 50. godišnjice osnivanja američkog udruženja kreditnih unija izrađena je i </a:t>
            </a:r>
            <a:r>
              <a:rPr lang="ta-IN" sz="2200" b="1" dirty="0" smtClean="0"/>
              <a:t>prva poštanska marka </a:t>
            </a:r>
          </a:p>
          <a:p>
            <a:pPr algn="just"/>
            <a:r>
              <a:rPr lang="ta-IN" sz="2200" dirty="0" smtClean="0"/>
              <a:t>2004. godine u SAD</a:t>
            </a:r>
            <a:r>
              <a:rPr lang="ta-IN" sz="2200" dirty="0"/>
              <a:t>–</a:t>
            </a:r>
            <a:r>
              <a:rPr lang="ta-IN" sz="2200" dirty="0" smtClean="0"/>
              <a:t>u otvoren je i </a:t>
            </a:r>
            <a:r>
              <a:rPr lang="ta-IN" sz="2200" b="1" dirty="0" smtClean="0"/>
              <a:t>prvi muzej kreditnih unija</a:t>
            </a:r>
          </a:p>
          <a:p>
            <a:pPr algn="just"/>
            <a:r>
              <a:rPr lang="ta-IN" sz="2200" dirty="0" smtClean="0"/>
              <a:t>2008. godine predsjednik Bush je potpisao zakon prema kojem su štedni depoziti članova kreditnih unija osigurani do iznosa od </a:t>
            </a:r>
            <a:r>
              <a:rPr lang="ta-IN" sz="2200" b="1" dirty="0" smtClean="0"/>
              <a:t>$250.000</a:t>
            </a:r>
            <a:r>
              <a:rPr lang="ta-IN" sz="2200" dirty="0" smtClean="0"/>
              <a:t>; umjesto dotadašnjih $100.000 </a:t>
            </a:r>
          </a:p>
          <a:p>
            <a:pPr algn="just"/>
            <a:r>
              <a:rPr lang="en-US" sz="2200" dirty="0" smtClean="0"/>
              <a:t>S</a:t>
            </a:r>
            <a:r>
              <a:rPr lang="ta-IN" sz="2200" dirty="0" smtClean="0"/>
              <a:t>vaki treći Amerikanac je član kreditne unije</a:t>
            </a:r>
          </a:p>
          <a:p>
            <a:pPr algn="just"/>
            <a:endParaRPr lang="ta-IN" sz="2100" dirty="0"/>
          </a:p>
          <a:p>
            <a:pPr algn="just"/>
            <a:endParaRPr lang="ta-IN" sz="2100" dirty="0" smtClean="0"/>
          </a:p>
          <a:p>
            <a:pPr marL="68580" indent="0" algn="just">
              <a:buNone/>
            </a:pPr>
            <a:endParaRPr lang="ta-IN" sz="2100" dirty="0" smtClean="0"/>
          </a:p>
          <a:p>
            <a:pPr algn="ctr"/>
            <a:endParaRPr lang="ta-IN" sz="2100" dirty="0" smtClean="0"/>
          </a:p>
          <a:p>
            <a:pPr marL="68580" indent="0" algn="ctr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marL="68580" indent="0" algn="just">
              <a:buNone/>
            </a:pPr>
            <a:endParaRPr lang="ta-IN" sz="2200" dirty="0" smtClean="0"/>
          </a:p>
          <a:p>
            <a:pPr lvl="1" algn="just"/>
            <a:endParaRPr lang="ta-IN" sz="1800" dirty="0" smtClean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2755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342</TotalTime>
  <Words>659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Gill Sans MT</vt:lpstr>
      <vt:lpstr>Latha</vt:lpstr>
      <vt:lpstr>Wingdings 3</vt:lpstr>
      <vt:lpstr>Urban Pop</vt:lpstr>
      <vt:lpstr>                          SVJETSKI DAN KREDITNIH UNIJA  2015.  “People helping people” </vt:lpstr>
      <vt:lpstr>  Što su kreditne unije?</vt:lpstr>
      <vt:lpstr>  Članstvo u kreditnoj uniji</vt:lpstr>
      <vt:lpstr>   Poslovi kreditne unije</vt:lpstr>
      <vt:lpstr>   Kako je sve počelo?</vt:lpstr>
      <vt:lpstr>   Kreditne unije – u Europi</vt:lpstr>
      <vt:lpstr>   Kreditne unije – u svijetu</vt:lpstr>
      <vt:lpstr>   Kreditne unije - zanimljivosti</vt:lpstr>
      <vt:lpstr>   Kreditne unije - zanimljivosti</vt:lpstr>
      <vt:lpstr>  World Council of Credit Unions</vt:lpstr>
      <vt:lpstr>  World Council of Credit Unions</vt:lpstr>
      <vt:lpstr>  World Council of Credit Unions</vt:lpstr>
      <vt:lpstr>  European Network of Credit Unions</vt:lpstr>
      <vt:lpstr>  HRVATSKA UDRUGA KREDITNIH UNIJA</vt:lpstr>
      <vt:lpstr>   HRVATSKA UDRUGA KREDITNIH UNIJA– korisnost</vt:lpstr>
      <vt:lpstr>   Hvala na pozornosti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KREDITNIH UNIJA 2015.</dc:title>
  <dc:creator>Ana Pirija-Benakovic</dc:creator>
  <cp:lastModifiedBy>Ana Pirija-Benaković</cp:lastModifiedBy>
  <cp:revision>30</cp:revision>
  <dcterms:created xsi:type="dcterms:W3CDTF">2015-10-09T10:33:43Z</dcterms:created>
  <dcterms:modified xsi:type="dcterms:W3CDTF">2015-10-12T06:40:27Z</dcterms:modified>
</cp:coreProperties>
</file>